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Monoton" panose="020B0604020202020204" charset="0"/>
      <p:regular r:id="rId23"/>
    </p:embeddedFont>
    <p:embeddedFont>
      <p:font typeface="Metamorphous" panose="020B0604020202020204" charset="0"/>
      <p:regular r:id="rId24"/>
    </p:embeddedFont>
    <p:embeddedFont>
      <p:font typeface="Fredoka One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jalla One" panose="020B0604020202020204" charset="0"/>
      <p:regular r:id="rId30"/>
    </p:embeddedFont>
    <p:embeddedFont>
      <p:font typeface="Lobster" panose="020B0604020202020204" charset="0"/>
      <p:regular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Questrial" panose="020B0604020202020204" charset="0"/>
      <p:regular r:id="rId36"/>
    </p:embeddedFont>
    <p:embeddedFont>
      <p:font typeface="Comic Sans MS" panose="030F0702030302020204" pitchFamily="66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lippe Daigle" initials="" lastIdx="4" clrIdx="0"/>
  <p:cmAuthor id="1" name="Mme Holsworth" initials="" lastIdx="2" clrIdx="1"/>
  <p:cmAuthor id="2" name="Maeva" initials="M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561759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CA" sz="1000"/>
              <a:t>https://docs.neb-one.gc.ca/ll-eng/llisapi.dll/fetch/2000/90464/90552/548311/956726/2392873/2449925/2450020/2785351/C123-3-1_-_Written_Evidence_of_the_Esquimalt_Nation_-_A4L5L4.pdf?nodeid=2784464&amp;vernum=-2</a:t>
            </a:r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re et texte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itre vertical et text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 avec légen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CA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hyperlink" Target="https://www.flickr.com/people/hgilli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2.0/" TargetMode="External"/><Relationship Id="rId5" Type="http://schemas.openxmlformats.org/officeDocument/2006/relationships/hyperlink" Target="https://www.flickr.com/photos/hgillis/6945164465/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89RjNL5zceuNK2NRzZjBaJp5QuEeNB3xrbt_X0f5TLI/edit?usp=shari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L2jjJiPl80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jpg"/><Relationship Id="rId7" Type="http://schemas.openxmlformats.org/officeDocument/2006/relationships/hyperlink" Target="https://www.youtube.com/user/TheFisheyeproject/featured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FishEyeProject" TargetMode="External"/><Relationship Id="rId5" Type="http://schemas.openxmlformats.org/officeDocument/2006/relationships/hyperlink" Target="https://www.facebook.com/FishEyeProject/" TargetMode="External"/><Relationship Id="rId4" Type="http://schemas.openxmlformats.org/officeDocument/2006/relationships/hyperlink" Target="http://www.fisheyeproject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eople/tyleringram/" TargetMode="External"/><Relationship Id="rId3" Type="http://schemas.openxmlformats.org/officeDocument/2006/relationships/image" Target="../media/image17.jpg"/><Relationship Id="rId7" Type="http://schemas.openxmlformats.org/officeDocument/2006/relationships/hyperlink" Target="https://creativecommons.org/licenses/by-nc-nd/2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tyleringram/14030538538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t="5695"/>
          <a:stretch/>
        </p:blipFill>
        <p:spPr>
          <a:xfrm>
            <a:off x="1280875" y="0"/>
            <a:ext cx="10911252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1280875" y="5240425"/>
            <a:ext cx="10911300" cy="158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9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Emerald Forest </a:t>
            </a:r>
            <a:r>
              <a:rPr lang="fr-CA" sz="900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280850" y="0"/>
            <a:ext cx="10911300" cy="94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3200">
                <a:solidFill>
                  <a:srgbClr val="FFFFFF"/>
                </a:solidFill>
                <a:latin typeface="Monoton"/>
                <a:ea typeface="Monoton"/>
                <a:cs typeface="Monoton"/>
                <a:sym typeface="Monoton"/>
              </a:rPr>
              <a:t>08.06.16			Ogden  Point		Victoria, B.C.</a:t>
            </a: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1280850" y="6645000"/>
            <a:ext cx="1630200" cy="21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CA" sz="700">
                <a:solidFill>
                  <a:srgbClr val="CCCCCC"/>
                </a:solidFill>
              </a:rPr>
              <a:t>Scott Stevenson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l="6924"/>
          <a:stretch/>
        </p:blipFill>
        <p:spPr>
          <a:xfrm>
            <a:off x="1368375" y="0"/>
            <a:ext cx="10871496" cy="657582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1368375" y="0"/>
            <a:ext cx="10823700" cy="1267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The</a:t>
            </a:r>
            <a:r>
              <a:rPr lang="fr-CA" b="1">
                <a:solidFill>
                  <a:schemeClr val="accent5"/>
                </a:solidFill>
              </a:rPr>
              <a:t> </a:t>
            </a: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dive site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4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7132075" y="6485475"/>
            <a:ext cx="5059800" cy="37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fr-CA"/>
              <a:t>"</a:t>
            </a:r>
            <a:r>
              <a:rPr lang="fr-CA" u="sng">
                <a:solidFill>
                  <a:schemeClr val="hlink"/>
                </a:solidFill>
                <a:hlinkClick r:id="rId5"/>
              </a:rPr>
              <a:t>Ogden Point Breakwater</a:t>
            </a:r>
            <a:r>
              <a:rPr lang="fr-CA"/>
              <a:t>" (</a:t>
            </a:r>
            <a:r>
              <a:rPr lang="fr-CA" u="sng">
                <a:solidFill>
                  <a:schemeClr val="hlink"/>
                </a:solidFill>
                <a:hlinkClick r:id="rId6"/>
              </a:rPr>
              <a:t>CC BY-NC-ND 2.0</a:t>
            </a:r>
            <a:r>
              <a:rPr lang="fr-CA"/>
              <a:t>) by  </a:t>
            </a:r>
            <a:r>
              <a:rPr lang="fr-CA" u="sng">
                <a:solidFill>
                  <a:schemeClr val="hlink"/>
                </a:solidFill>
                <a:hlinkClick r:id="rId7"/>
              </a:rPr>
              <a:t>canoe too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7790350" y="2141225"/>
            <a:ext cx="4401300" cy="308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fr-CA"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</a:t>
            </a:r>
            <a:r>
              <a:rPr lang="fr-CA" sz="3000">
                <a:solidFill>
                  <a:srgbClr val="FFFFFF"/>
                </a:solidFill>
                <a:latin typeface="Metamorphous"/>
                <a:ea typeface="Metamorphous"/>
                <a:cs typeface="Metamorphous"/>
                <a:sym typeface="Metamorphous"/>
              </a:rPr>
              <a:t> </a:t>
            </a:r>
            <a:r>
              <a:rPr lang="fr-CA" sz="3800">
                <a:solidFill>
                  <a:srgbClr val="FFF2CC"/>
                </a:solidFill>
                <a:latin typeface="Fredoka One"/>
                <a:ea typeface="Fredoka One"/>
                <a:cs typeface="Fredoka One"/>
                <a:sym typeface="Fredoka One"/>
              </a:rPr>
              <a:t>underwater terrain</a:t>
            </a:r>
            <a:r>
              <a:rPr lang="fr-CA" sz="38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is quite varied. Mud, sand, rock and gravel create many </a:t>
            </a:r>
            <a:r>
              <a:rPr lang="fr-CA" sz="3800">
                <a:solidFill>
                  <a:srgbClr val="FFF2CC"/>
                </a:solidFill>
                <a:latin typeface="Fredoka One"/>
                <a:ea typeface="Fredoka One"/>
                <a:cs typeface="Fredoka One"/>
                <a:sym typeface="Fredoka One"/>
              </a:rPr>
              <a:t>habitats</a:t>
            </a:r>
            <a:r>
              <a:rPr lang="fr-CA"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102" y="0"/>
            <a:ext cx="102848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 txBox="1"/>
          <p:nvPr/>
        </p:nvSpPr>
        <p:spPr>
          <a:xfrm>
            <a:off x="1907100" y="202050"/>
            <a:ext cx="10284900" cy="101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fr-CA" sz="3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Our mission today is to explore a </a:t>
            </a:r>
            <a:r>
              <a:rPr lang="fr-CA"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kelp forest</a:t>
            </a:r>
            <a:r>
              <a:rPr lang="fr-CA" sz="3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1884275" y="6645000"/>
            <a:ext cx="1630200" cy="21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CA" sz="800">
                <a:solidFill>
                  <a:srgbClr val="CCCCCC"/>
                </a:solidFill>
              </a:rPr>
              <a:t>Uvic Photo Services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 b="15746"/>
          <a:stretch/>
        </p:blipFill>
        <p:spPr>
          <a:xfrm>
            <a:off x="-21150" y="-7061"/>
            <a:ext cx="12234300" cy="68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4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7035925" y="156712"/>
            <a:ext cx="4768800" cy="142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fr-CA" sz="30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 kelp forest is </a:t>
            </a:r>
          </a:p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fr-CA" sz="30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 </a:t>
            </a:r>
            <a:r>
              <a:rPr lang="fr-CA" sz="3800">
                <a:solidFill>
                  <a:srgbClr val="FFF2CC"/>
                </a:solidFill>
                <a:latin typeface="Fredoka One"/>
                <a:ea typeface="Fredoka One"/>
                <a:cs typeface="Fredoka One"/>
                <a:sym typeface="Fredoka One"/>
              </a:rPr>
              <a:t>unique</a:t>
            </a:r>
            <a:r>
              <a:rPr lang="fr-CA" sz="380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sz="30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ecosystem.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6743725" y="2922675"/>
            <a:ext cx="5353200" cy="158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fr-CA" sz="30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They are beautiful seascapes that are </a:t>
            </a:r>
            <a:r>
              <a:rPr lang="fr-CA" sz="3800">
                <a:solidFill>
                  <a:srgbClr val="FFF2CC"/>
                </a:solidFill>
                <a:latin typeface="Fredoka One"/>
                <a:ea typeface="Fredoka One"/>
                <a:cs typeface="Fredoka One"/>
                <a:sym typeface="Fredoka One"/>
              </a:rPr>
              <a:t>home </a:t>
            </a:r>
            <a:r>
              <a:rPr lang="fr-CA" sz="30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 a multitude of living things.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106500" y="5636050"/>
            <a:ext cx="11990400" cy="9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fr-CA" sz="30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 want </a:t>
            </a:r>
            <a:r>
              <a:rPr lang="fr-CA" sz="3800">
                <a:solidFill>
                  <a:srgbClr val="FFF2CC"/>
                </a:solidFill>
                <a:latin typeface="Fredoka One"/>
                <a:ea typeface="Fredoka One"/>
                <a:cs typeface="Fredoka One"/>
                <a:sym typeface="Fredoka One"/>
              </a:rPr>
              <a:t>YOU</a:t>
            </a:r>
            <a:r>
              <a:rPr lang="fr-CA" sz="380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sz="30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 explore and discover those wonders.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 rotWithShape="1">
          <a:blip r:embed="rId3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0" y="-6350"/>
            <a:ext cx="78381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What</a:t>
            </a:r>
            <a:r>
              <a:rPr lang="fr-CA" sz="54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lives there?</a:t>
            </a: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4">
            <a:alphaModFix/>
          </a:blip>
          <a:srcRect l="6549" r="11071"/>
          <a:stretch/>
        </p:blipFill>
        <p:spPr>
          <a:xfrm>
            <a:off x="2197374" y="4297950"/>
            <a:ext cx="3258024" cy="260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99524"/>
            <a:ext cx="4529387" cy="301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6">
            <a:alphaModFix/>
          </a:blip>
          <a:srcRect t="19236" b="12232"/>
          <a:stretch/>
        </p:blipFill>
        <p:spPr>
          <a:xfrm>
            <a:off x="8596825" y="0"/>
            <a:ext cx="3595176" cy="361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 rotWithShape="1">
          <a:blip r:embed="rId7">
            <a:alphaModFix/>
          </a:blip>
          <a:srcRect t="23069" b="22879"/>
          <a:stretch/>
        </p:blipFill>
        <p:spPr>
          <a:xfrm>
            <a:off x="8596823" y="3710529"/>
            <a:ext cx="3595175" cy="271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 rotWithShape="1">
          <a:blip r:embed="rId8">
            <a:alphaModFix/>
          </a:blip>
          <a:srcRect l="6106" t="338" r="39519"/>
          <a:stretch/>
        </p:blipFill>
        <p:spPr>
          <a:xfrm>
            <a:off x="0" y="4297950"/>
            <a:ext cx="2123550" cy="25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9">
            <a:alphaModFix/>
          </a:blip>
          <a:srcRect t="45329" b="11000"/>
          <a:stretch/>
        </p:blipFill>
        <p:spPr>
          <a:xfrm flipH="1">
            <a:off x="4610375" y="1199524"/>
            <a:ext cx="3905474" cy="301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22574" y="0"/>
            <a:ext cx="1493275" cy="111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11">
            <a:alphaModFix/>
          </a:blip>
          <a:srcRect r="59821" b="47335"/>
          <a:stretch/>
        </p:blipFill>
        <p:spPr>
          <a:xfrm>
            <a:off x="5536374" y="4297950"/>
            <a:ext cx="2979486" cy="260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3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3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3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3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7191900" y="405775"/>
            <a:ext cx="4452300" cy="603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Divers need to be skilled at</a:t>
            </a:r>
            <a:r>
              <a:rPr lang="fr-CA" sz="3000">
                <a:latin typeface="Metamorphous"/>
                <a:ea typeface="Metamorphous"/>
                <a:cs typeface="Metamorphous"/>
                <a:sym typeface="Metamorphous"/>
              </a:rPr>
              <a:t> 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observation</a:t>
            </a:r>
            <a:r>
              <a:rPr lang="fr-CA" sz="3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lvl="0" algn="ctr" rtl="0">
              <a:spcBef>
                <a:spcPts val="0"/>
              </a:spcBef>
              <a:buNone/>
            </a:pPr>
            <a:endParaRPr sz="3000" b="1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Can you make a list of the 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species</a:t>
            </a:r>
            <a:r>
              <a:rPr lang="fr-CA" sz="380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you saw on the previous slide?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tamorphous"/>
              <a:ea typeface="Metamorphous"/>
              <a:cs typeface="Metamorphous"/>
              <a:sym typeface="Metamorphou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What else do you expect to see during your 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Live Dive</a:t>
            </a: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?</a:t>
            </a:r>
          </a:p>
        </p:txBody>
      </p:sp>
      <p:grpSp>
        <p:nvGrpSpPr>
          <p:cNvPr id="236" name="Shape 236"/>
          <p:cNvGrpSpPr/>
          <p:nvPr/>
        </p:nvGrpSpPr>
        <p:grpSpPr>
          <a:xfrm>
            <a:off x="3579675" y="2671472"/>
            <a:ext cx="2623800" cy="762251"/>
            <a:chOff x="8965525" y="2803225"/>
            <a:chExt cx="2623800" cy="833700"/>
          </a:xfrm>
        </p:grpSpPr>
        <p:sp>
          <p:nvSpPr>
            <p:cNvPr id="237" name="Shape 237"/>
            <p:cNvSpPr/>
            <p:nvPr/>
          </p:nvSpPr>
          <p:spPr>
            <a:xfrm>
              <a:off x="8965525" y="2803225"/>
              <a:ext cx="2623800" cy="833700"/>
            </a:xfrm>
            <a:prstGeom prst="wedgeEllipseCallout">
              <a:avLst>
                <a:gd name="adj1" fmla="val -33231"/>
                <a:gd name="adj2" fmla="val 86598"/>
              </a:avLst>
            </a:prstGeom>
            <a:solidFill>
              <a:srgbClr val="FFFFF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" name="Shape 238"/>
            <p:cNvSpPr txBox="1"/>
            <p:nvPr/>
          </p:nvSpPr>
          <p:spPr>
            <a:xfrm>
              <a:off x="9196800" y="2803225"/>
              <a:ext cx="21615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fr-CA" sz="1800" b="1">
                  <a:solidFill>
                    <a:srgbClr val="0B5394"/>
                  </a:solidFill>
                  <a:latin typeface="Verdana"/>
                  <a:ea typeface="Verdana"/>
                  <a:cs typeface="Verdana"/>
                  <a:sym typeface="Verdana"/>
                </a:rPr>
                <a:t>I can’t remember!</a:t>
              </a:r>
            </a:p>
          </p:txBody>
        </p:sp>
      </p:grpSp>
      <p:grpSp>
        <p:nvGrpSpPr>
          <p:cNvPr id="239" name="Shape 239"/>
          <p:cNvGrpSpPr/>
          <p:nvPr/>
        </p:nvGrpSpPr>
        <p:grpSpPr>
          <a:xfrm>
            <a:off x="109950" y="2671550"/>
            <a:ext cx="2557800" cy="631800"/>
            <a:chOff x="8722775" y="2851075"/>
            <a:chExt cx="2557800" cy="631800"/>
          </a:xfrm>
        </p:grpSpPr>
        <p:sp>
          <p:nvSpPr>
            <p:cNvPr id="240" name="Shape 240"/>
            <p:cNvSpPr/>
            <p:nvPr/>
          </p:nvSpPr>
          <p:spPr>
            <a:xfrm>
              <a:off x="8722775" y="2851075"/>
              <a:ext cx="2557800" cy="631800"/>
            </a:xfrm>
            <a:prstGeom prst="wedgeEllipseCallout">
              <a:avLst>
                <a:gd name="adj1" fmla="val 23979"/>
                <a:gd name="adj2" fmla="val 101235"/>
              </a:avLst>
            </a:prstGeom>
            <a:solidFill>
              <a:srgbClr val="FFFFF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1" name="Shape 241"/>
            <p:cNvSpPr txBox="1"/>
            <p:nvPr/>
          </p:nvSpPr>
          <p:spPr>
            <a:xfrm>
              <a:off x="8910825" y="2943475"/>
              <a:ext cx="22935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fr-CA" sz="1800" b="1">
                  <a:solidFill>
                    <a:srgbClr val="0B5394"/>
                  </a:solidFill>
                  <a:latin typeface="Verdana"/>
                  <a:ea typeface="Verdana"/>
                  <a:cs typeface="Verdana"/>
                  <a:sym typeface="Verdana"/>
                </a:rPr>
                <a:t>What was that?</a:t>
              </a:r>
            </a:p>
          </p:txBody>
        </p:sp>
      </p:grpSp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 r="17450" b="11738"/>
          <a:stretch/>
        </p:blipFill>
        <p:spPr>
          <a:xfrm>
            <a:off x="7917150" y="0"/>
            <a:ext cx="4274848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4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/>
        </p:nvSpPr>
        <p:spPr>
          <a:xfrm>
            <a:off x="406925" y="1795375"/>
            <a:ext cx="7013100" cy="443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Fish Eye Project wants 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you </a:t>
            </a: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to experience the underwater world, as a 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fish </a:t>
            </a: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would!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We hope that you'll think about the 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ocean </a:t>
            </a: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and 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water </a:t>
            </a: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in a new way.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0" y="-6350"/>
            <a:ext cx="93942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Why</a:t>
            </a:r>
            <a:r>
              <a:rPr lang="fr-CA" sz="5400">
                <a:solidFill>
                  <a:srgbClr val="000000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are we going there?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0" y="-635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How</a:t>
            </a:r>
            <a:r>
              <a:rPr lang="fr-CA" sz="54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are we </a:t>
            </a:r>
            <a:r>
              <a:rPr lang="fr-CA" sz="4400" b="1" i="0" u="none" strike="noStrike" cap="none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getting there</a:t>
            </a: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?</a:t>
            </a: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 rotWithShape="1">
          <a:blip r:embed="rId4">
            <a:alphaModFix/>
          </a:blip>
          <a:srcRect l="15924" t="10098" r="2034" b="21389"/>
          <a:stretch/>
        </p:blipFill>
        <p:spPr>
          <a:xfrm>
            <a:off x="5515400" y="1095524"/>
            <a:ext cx="5951549" cy="331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 rotWithShape="1">
          <a:blip r:embed="rId5">
            <a:alphaModFix/>
          </a:blip>
          <a:srcRect b="2638"/>
          <a:stretch/>
        </p:blipFill>
        <p:spPr>
          <a:xfrm>
            <a:off x="1677974" y="1095525"/>
            <a:ext cx="3725925" cy="241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6">
            <a:alphaModFix/>
          </a:blip>
          <a:srcRect l="14983" t="20205" r="18716" b="26665"/>
          <a:stretch/>
        </p:blipFill>
        <p:spPr>
          <a:xfrm>
            <a:off x="0" y="3610075"/>
            <a:ext cx="5403900" cy="324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 rotWithShape="1">
          <a:blip r:embed="rId7">
            <a:alphaModFix/>
          </a:blip>
          <a:srcRect b="37288"/>
          <a:stretch/>
        </p:blipFill>
        <p:spPr>
          <a:xfrm>
            <a:off x="5515399" y="4500921"/>
            <a:ext cx="6676600" cy="2357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0" y="-635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Who</a:t>
            </a:r>
            <a:r>
              <a:rPr lang="fr-CA" sz="54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are we sending?</a:t>
            </a: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 t="16758" b="5728"/>
          <a:stretch/>
        </p:blipFill>
        <p:spPr>
          <a:xfrm>
            <a:off x="1759950" y="1100675"/>
            <a:ext cx="8973941" cy="57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3978525" y="1319350"/>
            <a:ext cx="1756200" cy="95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Surface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attendant</a:t>
            </a:r>
            <a:br>
              <a:rPr lang="fr-CA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fr-CA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Mike Irvine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8310300" y="1248250"/>
            <a:ext cx="1668300" cy="102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Diver Rowan Dowling 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5582700" y="1332600"/>
            <a:ext cx="1451400" cy="63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Diver Keely Langford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6768825" y="1138050"/>
            <a:ext cx="1668300" cy="102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Diver Michael Blazecka 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/>
        </p:nvSpPr>
        <p:spPr>
          <a:xfrm>
            <a:off x="4444350" y="1735925"/>
            <a:ext cx="3303300" cy="116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r-CA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But most importantly...</a:t>
            </a: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0" y="-635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Who</a:t>
            </a:r>
            <a:r>
              <a:rPr lang="fr-CA" sz="54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are we sending?</a:t>
            </a: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4">
            <a:alphaModFix/>
          </a:blip>
          <a:srcRect t="9942"/>
          <a:stretch/>
        </p:blipFill>
        <p:spPr>
          <a:xfrm>
            <a:off x="1854524" y="1127899"/>
            <a:ext cx="8482949" cy="57301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214225" y="3541525"/>
            <a:ext cx="1532700" cy="71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-698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8947"/>
              <a:buNone/>
            </a:pP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YOU!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10445075" y="3430625"/>
            <a:ext cx="1532700" cy="210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9285"/>
              <a:buNone/>
            </a:pPr>
            <a:r>
              <a:rPr lang="fr-CA" sz="2800">
                <a:latin typeface="Verdana"/>
                <a:ea typeface="Verdana"/>
                <a:cs typeface="Verdana"/>
                <a:sym typeface="Verdana"/>
              </a:rPr>
              <a:t>the </a:t>
            </a:r>
          </a:p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9285"/>
              <a:buNone/>
            </a:pPr>
            <a:r>
              <a:rPr lang="fr-CA" sz="2800">
                <a:latin typeface="Verdana"/>
                <a:ea typeface="Verdana"/>
                <a:cs typeface="Verdana"/>
                <a:sym typeface="Verdana"/>
              </a:rPr>
              <a:t>dry </a:t>
            </a:r>
          </a:p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9285"/>
              <a:buNone/>
            </a:pPr>
            <a:r>
              <a:rPr lang="fr-CA" sz="2800">
                <a:latin typeface="Verdana"/>
                <a:ea typeface="Verdana"/>
                <a:cs typeface="Verdana"/>
                <a:sym typeface="Verdana"/>
              </a:rPr>
              <a:t>divers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838200" y="65075"/>
            <a:ext cx="10515600" cy="201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4400" b="1" i="0" u="none" strike="noStrike" cap="none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Prepare</a:t>
            </a:r>
            <a:r>
              <a:rPr lang="fr-CA" sz="4400" b="1" i="0" u="none" strike="noStrike" cap="none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your</a:t>
            </a:r>
            <a:r>
              <a:rPr lang="fr-CA" sz="5400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dive: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endParaRPr sz="1400" b="1">
              <a:solidFill>
                <a:srgbClr val="3D85C6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Fill out a </a:t>
            </a:r>
            <a:r>
              <a:rPr lang="fr-CA" b="1" u="sng">
                <a:solidFill>
                  <a:srgbClr val="E69138"/>
                </a:solidFill>
                <a:latin typeface="Fredoka One"/>
                <a:ea typeface="Fredoka One"/>
                <a:cs typeface="Fredoka One"/>
                <a:sym typeface="Fredoka One"/>
                <a:hlinkClick r:id="rId3"/>
              </a:rPr>
              <a:t>Live Dive Log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1732200" y="2338250"/>
            <a:ext cx="8727600" cy="4100400"/>
          </a:xfrm>
          <a:prstGeom prst="rect">
            <a:avLst/>
          </a:prstGeom>
          <a:solidFill>
            <a:srgbClr val="FCE5CD"/>
          </a:solidFill>
          <a:ln w="228600" cap="flat" cmpd="sng">
            <a:solidFill>
              <a:srgbClr val="F6B26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fr-CA" sz="5400">
                <a:solidFill>
                  <a:srgbClr val="E69138"/>
                </a:solidFill>
                <a:latin typeface="Lobster"/>
                <a:ea typeface="Lobster"/>
                <a:cs typeface="Lobster"/>
                <a:sym typeface="Lobster"/>
              </a:rPr>
              <a:t>know</a:t>
            </a:r>
            <a:r>
              <a:rPr lang="fr-CA" sz="5400">
                <a:solidFill>
                  <a:srgbClr val="B45F06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fr-CA" sz="5400" b="1"/>
              <a:t>…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fr-CA" sz="5400">
                <a:solidFill>
                  <a:srgbClr val="E69138"/>
                </a:solidFill>
                <a:latin typeface="Lobster"/>
                <a:ea typeface="Lobster"/>
                <a:cs typeface="Lobster"/>
                <a:sym typeface="Lobster"/>
              </a:rPr>
              <a:t>wonder</a:t>
            </a:r>
            <a:r>
              <a:rPr lang="fr-CA" sz="5400">
                <a:solidFill>
                  <a:srgbClr val="B45F06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lang="fr-CA" sz="5400" b="1"/>
              <a:t>…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fr-CA" sz="5400">
                <a:solidFill>
                  <a:srgbClr val="E69138"/>
                </a:solidFill>
                <a:latin typeface="Lobster"/>
                <a:ea typeface="Lobster"/>
                <a:cs typeface="Lobster"/>
                <a:sym typeface="Lobster"/>
              </a:rPr>
              <a:t>hope</a:t>
            </a:r>
            <a:r>
              <a:rPr lang="fr-CA" sz="5400">
                <a:solidFill>
                  <a:srgbClr val="B45F06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fr-CA" sz="5400" b="1"/>
              <a:t>…</a:t>
            </a: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4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 idx="4294967295"/>
          </p:nvPr>
        </p:nvSpPr>
        <p:spPr>
          <a:xfrm>
            <a:off x="652425" y="0"/>
            <a:ext cx="11539500" cy="1037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Calibri"/>
              <a:buNone/>
            </a:pP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Watch</a:t>
            </a:r>
            <a:r>
              <a:rPr lang="fr-CA" sz="54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a preview</a:t>
            </a:r>
          </a:p>
        </p:txBody>
      </p:sp>
      <p:sp>
        <p:nvSpPr>
          <p:cNvPr id="94" name="Shape 94">
            <a:hlinkClick r:id="rId3"/>
          </p:cNvPr>
          <p:cNvSpPr/>
          <p:nvPr/>
        </p:nvSpPr>
        <p:spPr>
          <a:xfrm>
            <a:off x="2595050" y="975250"/>
            <a:ext cx="7843675" cy="58827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95" name="Shape 95"/>
          <p:cNvPicPr preferRelativeResize="0"/>
          <p:nvPr/>
        </p:nvPicPr>
        <p:blipFill rotWithShape="1">
          <a:blip r:embed="rId5">
            <a:alphaModFix/>
          </a:blip>
          <a:srcRect r="5704"/>
          <a:stretch/>
        </p:blipFill>
        <p:spPr>
          <a:xfrm rot="-5400000" flipH="1">
            <a:off x="-92525" y="4170425"/>
            <a:ext cx="4010551" cy="13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-213899" y="1444352"/>
            <a:ext cx="4253299" cy="13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994375" y="1444352"/>
            <a:ext cx="4253299" cy="13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 r="5704"/>
          <a:stretch/>
        </p:blipFill>
        <p:spPr>
          <a:xfrm rot="-5400000" flipH="1">
            <a:off x="9115749" y="4170425"/>
            <a:ext cx="4010551" cy="13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 b="15744"/>
          <a:stretch/>
        </p:blipFill>
        <p:spPr>
          <a:xfrm>
            <a:off x="0" y="-14111"/>
            <a:ext cx="12234334" cy="687211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42300" y="227750"/>
            <a:ext cx="12149700" cy="109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60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What’s Next?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940212" y="1507025"/>
            <a:ext cx="10353900" cy="5012100"/>
          </a:xfrm>
          <a:prstGeom prst="rect">
            <a:avLst/>
          </a:prstGeom>
          <a:solidFill>
            <a:srgbClr val="D8D8D8">
              <a:alpha val="219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1500"/>
              </a:spcBef>
              <a:spcAft>
                <a:spcPts val="500"/>
              </a:spcAft>
              <a:buNone/>
            </a:pPr>
            <a:r>
              <a:rPr lang="fr-CA" sz="4000" b="0" i="0" u="none" strike="noStrike" cap="none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Visit </a:t>
            </a:r>
            <a:r>
              <a:rPr lang="fr-CA" sz="4000" i="0" strike="noStrike" cap="none">
                <a:solidFill>
                  <a:schemeClr val="hlink"/>
                </a:solidFill>
                <a:highlight>
                  <a:srgbClr val="D9EAD3"/>
                </a:highlight>
                <a:latin typeface="Fredoka One"/>
                <a:ea typeface="Fredoka One"/>
                <a:cs typeface="Fredoka One"/>
                <a:sym typeface="Fredoka One"/>
                <a:hlinkClick r:id="rId4"/>
              </a:rPr>
              <a:t>FishEyeProject.Org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CA" sz="4000" b="0" i="0" u="none" strike="noStrike" cap="none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and follow us </a:t>
            </a:r>
            <a:r>
              <a:rPr lang="fr-CA"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on </a:t>
            </a:r>
            <a:r>
              <a:rPr lang="fr-CA"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  <a:hlinkClick r:id="rId5"/>
              </a:rPr>
              <a:t>Facebook</a:t>
            </a:r>
            <a:r>
              <a:rPr lang="fr-CA"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 and </a:t>
            </a:r>
            <a:r>
              <a:rPr lang="fr-CA"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  <a:hlinkClick r:id="rId6"/>
              </a:rPr>
              <a:t>Twitter</a:t>
            </a:r>
            <a:r>
              <a:rPr lang="fr-CA"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/>
            </a:r>
            <a:br>
              <a:rPr lang="fr-CA"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endParaRPr lang="fr-CA" sz="4000">
              <a:solidFill>
                <a:srgbClr val="FFFFFF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1371600" marR="0" lvl="0" indent="0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fr-CA" sz="4000" b="0" i="0" u="none" strike="noStrike" cap="none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Subscribe to our </a:t>
            </a:r>
            <a:r>
              <a:rPr lang="fr-CA" sz="4000" i="0" strike="noStrike" cap="none">
                <a:solidFill>
                  <a:srgbClr val="CC0000"/>
                </a:solidFill>
                <a:highlight>
                  <a:srgbClr val="D9EAD3"/>
                </a:highlight>
                <a:latin typeface="Fredoka One"/>
                <a:ea typeface="Fredoka One"/>
                <a:cs typeface="Fredoka One"/>
                <a:sym typeface="Fredoka One"/>
                <a:hlinkClick r:id="rId7"/>
              </a:rPr>
              <a:t>YouTube Channel</a:t>
            </a:r>
          </a:p>
          <a:p>
            <a:pPr marL="1371600" marR="0" lvl="0" indent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CA" sz="40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to see previous and upcoming dives</a:t>
            </a: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None/>
            </a:pPr>
            <a:endParaRPr sz="1200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2743200" lvl="0" indent="0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fr-CA" sz="40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Stay tuned for a </a:t>
            </a:r>
            <a:r>
              <a:rPr lang="fr-CA" sz="4000">
                <a:solidFill>
                  <a:srgbClr val="9900FF"/>
                </a:solidFill>
                <a:highlight>
                  <a:srgbClr val="D9EAD3"/>
                </a:highlight>
                <a:latin typeface="Fredoka One"/>
                <a:ea typeface="Fredoka One"/>
                <a:cs typeface="Fredoka One"/>
                <a:sym typeface="Fredoka One"/>
              </a:rPr>
              <a:t>Wild Salmon Run</a:t>
            </a:r>
          </a:p>
          <a:p>
            <a:pPr marL="2743200" lvl="0" indent="0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fr-CA" sz="40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Live Dive in September!</a:t>
            </a:r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8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Shape 104"/>
          <p:cNvCxnSpPr/>
          <p:nvPr/>
        </p:nvCxnSpPr>
        <p:spPr>
          <a:xfrm>
            <a:off x="592975" y="1804250"/>
            <a:ext cx="6522600" cy="375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5" name="Shape 105"/>
          <p:cNvCxnSpPr/>
          <p:nvPr/>
        </p:nvCxnSpPr>
        <p:spPr>
          <a:xfrm flipH="1">
            <a:off x="593100" y="2693700"/>
            <a:ext cx="6544200" cy="3405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t="18817"/>
          <a:stretch/>
        </p:blipFill>
        <p:spPr>
          <a:xfrm>
            <a:off x="7118191" y="213350"/>
            <a:ext cx="5073808" cy="349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/>
          <p:nvPr/>
        </p:nvSpPr>
        <p:spPr>
          <a:xfrm>
            <a:off x="7118200" y="2180275"/>
            <a:ext cx="445800" cy="517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CA"/>
              <a:t> </a:t>
            </a:r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4">
            <a:alphaModFix/>
          </a:blip>
          <a:srcRect l="38899" t="68647" r="32728"/>
          <a:stretch/>
        </p:blipFill>
        <p:spPr>
          <a:xfrm>
            <a:off x="600750" y="1800375"/>
            <a:ext cx="4605902" cy="428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1298500" y="18700"/>
            <a:ext cx="10705500" cy="12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Where</a:t>
            </a:r>
            <a:r>
              <a:rPr lang="fr-CA" sz="54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are we</a:t>
            </a:r>
            <a:r>
              <a:rPr lang="fr-CA" sz="4400" b="1" i="0" u="none" strike="noStrike" cap="none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 diving?</a:t>
            </a:r>
            <a:r>
              <a:rPr lang="fr-CA" sz="4400" b="1" i="0" u="none" strike="noStrike" cap="none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10" name="Shape 110"/>
          <p:cNvCxnSpPr/>
          <p:nvPr/>
        </p:nvCxnSpPr>
        <p:spPr>
          <a:xfrm rot="10800000">
            <a:off x="5220950" y="1804375"/>
            <a:ext cx="2343000" cy="375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1" name="Shape 111"/>
          <p:cNvCxnSpPr/>
          <p:nvPr/>
        </p:nvCxnSpPr>
        <p:spPr>
          <a:xfrm flipH="1">
            <a:off x="5206300" y="2700925"/>
            <a:ext cx="2364900" cy="3398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2" name="Shape 112"/>
          <p:cNvSpPr/>
          <p:nvPr/>
        </p:nvSpPr>
        <p:spPr>
          <a:xfrm>
            <a:off x="600750" y="1808162"/>
            <a:ext cx="4605900" cy="4271400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 txBox="1"/>
          <p:nvPr/>
        </p:nvSpPr>
        <p:spPr>
          <a:xfrm>
            <a:off x="592975" y="6099625"/>
            <a:ext cx="3822300" cy="68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600">
                <a:latin typeface="Verdana"/>
                <a:ea typeface="Verdana"/>
                <a:cs typeface="Verdana"/>
                <a:sym typeface="Verdana"/>
              </a:rPr>
              <a:t>Vancouver Island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7118200" y="3684975"/>
            <a:ext cx="488580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600">
                <a:latin typeface="Verdana"/>
                <a:ea typeface="Verdana"/>
                <a:cs typeface="Verdana"/>
                <a:sym typeface="Verdana"/>
              </a:rPr>
              <a:t>British Columbia, Canada</a:t>
            </a: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5">
            <a:alphaModFix/>
          </a:blip>
          <a:srcRect l="55598" t="10" b="-10"/>
          <a:stretch/>
        </p:blipFill>
        <p:spPr>
          <a:xfrm rot="-992319">
            <a:off x="4121220" y="4268126"/>
            <a:ext cx="932944" cy="6110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Shape 116"/>
          <p:cNvCxnSpPr/>
          <p:nvPr/>
        </p:nvCxnSpPr>
        <p:spPr>
          <a:xfrm rot="10800000">
            <a:off x="3976450" y="3960300"/>
            <a:ext cx="373200" cy="1652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7" name="Shape 117"/>
          <p:cNvPicPr preferRelativeResize="0"/>
          <p:nvPr/>
        </p:nvPicPr>
        <p:blipFill rotWithShape="1">
          <a:blip r:embed="rId5">
            <a:alphaModFix/>
          </a:blip>
          <a:srcRect l="3750" r="48657" b="-10"/>
          <a:stretch/>
        </p:blipFill>
        <p:spPr>
          <a:xfrm rot="-957800">
            <a:off x="4017355" y="3757460"/>
            <a:ext cx="1000012" cy="61112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/>
          <p:nvPr/>
        </p:nvSpPr>
        <p:spPr>
          <a:xfrm>
            <a:off x="4281000" y="5612700"/>
            <a:ext cx="221100" cy="2280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 txBox="1"/>
          <p:nvPr/>
        </p:nvSpPr>
        <p:spPr>
          <a:xfrm>
            <a:off x="6597400" y="5275250"/>
            <a:ext cx="6004200" cy="1272000"/>
          </a:xfrm>
          <a:prstGeom prst="rect">
            <a:avLst/>
          </a:prstGeom>
          <a:solidFill>
            <a:srgbClr val="CFE2F3"/>
          </a:solidFill>
          <a:ln w="762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-698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B5394"/>
              </a:solidFill>
              <a:latin typeface="Metamorphous"/>
              <a:ea typeface="Metamorphous"/>
              <a:cs typeface="Metamorphous"/>
              <a:sym typeface="Metamorphous"/>
            </a:endParaRP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6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6716950" y="5275250"/>
            <a:ext cx="5940300" cy="12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-698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  <a:buFont typeface="Arial"/>
              <a:buNone/>
            </a:pPr>
            <a:r>
              <a:rPr lang="fr-CA" sz="2400" b="1">
                <a:solidFill>
                  <a:srgbClr val="0B5394"/>
                </a:solidFill>
                <a:latin typeface="Verdana"/>
                <a:ea typeface="Verdana"/>
                <a:cs typeface="Verdana"/>
                <a:sym typeface="Verdana"/>
              </a:rPr>
              <a:t>The dive will take place at</a:t>
            </a:r>
          </a:p>
          <a:p>
            <a:pPr marL="0" marR="0" lvl="0" indent="-69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4375"/>
              <a:buFont typeface="Arial"/>
              <a:buNone/>
            </a:pPr>
            <a:r>
              <a:rPr lang="fr-CA" sz="3200">
                <a:latin typeface="Fredoka One"/>
                <a:ea typeface="Fredoka One"/>
                <a:cs typeface="Fredoka One"/>
                <a:sym typeface="Fredoka One"/>
              </a:rPr>
              <a:t>Ogden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fr-CA" sz="3200">
                <a:latin typeface="Fredoka One"/>
                <a:ea typeface="Fredoka One"/>
                <a:cs typeface="Fredoka One"/>
                <a:sym typeface="Fredoka One"/>
              </a:rPr>
              <a:t>Point</a:t>
            </a:r>
            <a:r>
              <a:rPr lang="fr-CA" sz="2400" b="1">
                <a:solidFill>
                  <a:srgbClr val="0B5394"/>
                </a:solidFill>
                <a:latin typeface="Verdana"/>
                <a:ea typeface="Verdana"/>
                <a:cs typeface="Verdana"/>
                <a:sym typeface="Verdana"/>
              </a:rPr>
              <a:t>  in Victoria.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3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3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4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 t="1640" b="4612"/>
          <a:stretch/>
        </p:blipFill>
        <p:spPr>
          <a:xfrm>
            <a:off x="-287" y="0"/>
            <a:ext cx="12192553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4">
            <a:alphaModFix/>
          </a:blip>
          <a:srcRect l="55598" t="10" b="-10"/>
          <a:stretch/>
        </p:blipFill>
        <p:spPr>
          <a:xfrm rot="-805580">
            <a:off x="4185395" y="711451"/>
            <a:ext cx="932944" cy="6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 l="3750" r="48657" b="-10"/>
          <a:stretch/>
        </p:blipFill>
        <p:spPr>
          <a:xfrm rot="-784815">
            <a:off x="4081668" y="199685"/>
            <a:ext cx="1000011" cy="6111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/>
          <p:nvPr/>
        </p:nvCxnSpPr>
        <p:spPr>
          <a:xfrm rot="10800000">
            <a:off x="4048402" y="370221"/>
            <a:ext cx="351000" cy="1860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oval" w="lg" len="lg"/>
            <a:tailEnd type="none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832975" y="1822900"/>
            <a:ext cx="3363300" cy="4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sz="3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Ogden</a:t>
            </a:r>
            <a:r>
              <a:rPr lang="fr-CA" sz="34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fr-CA" sz="3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Point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-302375" y="5448025"/>
            <a:ext cx="8139300" cy="1099200"/>
          </a:xfrm>
          <a:prstGeom prst="rect">
            <a:avLst/>
          </a:prstGeom>
          <a:solidFill>
            <a:srgbClr val="CFE2F3"/>
          </a:solidFill>
          <a:ln w="762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>
              <a:solidFill>
                <a:srgbClr val="0B5394"/>
              </a:solidFill>
              <a:latin typeface="Metamorphous"/>
              <a:ea typeface="Metamorphous"/>
              <a:cs typeface="Metamorphous"/>
              <a:sym typeface="Metamorphous"/>
            </a:endParaRPr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5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500025" y="5336825"/>
            <a:ext cx="7504200" cy="124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-698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285"/>
              <a:buFont typeface="Arial"/>
              <a:buNone/>
            </a:pPr>
            <a:r>
              <a:rPr lang="fr-CA" sz="2800" b="1">
                <a:latin typeface="Fredoka One"/>
                <a:ea typeface="Fredoka One"/>
                <a:cs typeface="Fredoka One"/>
                <a:sym typeface="Fredoka One"/>
              </a:rPr>
              <a:t>Victoria Harbour</a:t>
            </a:r>
            <a:r>
              <a:rPr lang="fr-CA" sz="2400" b="1">
                <a:solidFill>
                  <a:srgbClr val="434343"/>
                </a:solidFill>
                <a:latin typeface="Metamorphous"/>
                <a:ea typeface="Metamorphous"/>
                <a:cs typeface="Metamorphous"/>
                <a:sym typeface="Metamorphous"/>
              </a:rPr>
              <a:t> </a:t>
            </a:r>
            <a:r>
              <a:rPr lang="fr-CA" sz="2200" b="1">
                <a:solidFill>
                  <a:srgbClr val="0B5394"/>
                </a:solidFill>
                <a:latin typeface="Verdana"/>
                <a:ea typeface="Verdana"/>
                <a:cs typeface="Verdana"/>
                <a:sym typeface="Verdana"/>
              </a:rPr>
              <a:t>serves as seaport for</a:t>
            </a:r>
          </a:p>
          <a:p>
            <a:pPr marL="0" marR="0" lvl="0" indent="-698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Arial"/>
              <a:buNone/>
            </a:pPr>
            <a:r>
              <a:rPr lang="fr-CA" sz="2200" b="1">
                <a:solidFill>
                  <a:srgbClr val="0B5394"/>
                </a:solidFill>
                <a:latin typeface="Verdana"/>
                <a:ea typeface="Verdana"/>
                <a:cs typeface="Verdana"/>
                <a:sym typeface="Verdana"/>
              </a:rPr>
              <a:t>cruise ships, seaplanes, ferries, and visitors.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38775" y="2017225"/>
            <a:ext cx="1380450" cy="13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38774" y="3592006"/>
            <a:ext cx="1380450" cy="13804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Shape 136"/>
          <p:cNvGrpSpPr/>
          <p:nvPr/>
        </p:nvGrpSpPr>
        <p:grpSpPr>
          <a:xfrm>
            <a:off x="9838774" y="442468"/>
            <a:ext cx="1380450" cy="1380436"/>
            <a:chOff x="6337249" y="326781"/>
            <a:chExt cx="1380450" cy="1380436"/>
          </a:xfrm>
        </p:grpSpPr>
        <p:pic>
          <p:nvPicPr>
            <p:cNvPr id="137" name="Shape 1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337249" y="326781"/>
              <a:ext cx="1380450" cy="1380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Shape 138"/>
            <p:cNvSpPr/>
            <p:nvPr/>
          </p:nvSpPr>
          <p:spPr>
            <a:xfrm>
              <a:off x="6467925" y="522500"/>
              <a:ext cx="1112400" cy="911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139" name="Shape 1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99462" y="467412"/>
              <a:ext cx="1049325" cy="10991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" name="Shape 140"/>
          <p:cNvGrpSpPr/>
          <p:nvPr/>
        </p:nvGrpSpPr>
        <p:grpSpPr>
          <a:xfrm>
            <a:off x="9838774" y="5166781"/>
            <a:ext cx="1380450" cy="1380436"/>
            <a:chOff x="8675399" y="744181"/>
            <a:chExt cx="1380450" cy="1380436"/>
          </a:xfrm>
        </p:grpSpPr>
        <p:pic>
          <p:nvPicPr>
            <p:cNvPr id="141" name="Shape 1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675399" y="744181"/>
              <a:ext cx="1380450" cy="1380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Shape 142"/>
            <p:cNvSpPr/>
            <p:nvPr/>
          </p:nvSpPr>
          <p:spPr>
            <a:xfrm>
              <a:off x="8809437" y="939900"/>
              <a:ext cx="1112400" cy="911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143" name="Shape 143"/>
            <p:cNvPicPr preferRelativeResize="0"/>
            <p:nvPr/>
          </p:nvPicPr>
          <p:blipFill rotWithShape="1">
            <a:blip r:embed="rId9">
              <a:alphaModFix/>
            </a:blip>
            <a:srcRect l="10650" t="6496" r="6464" b="20011"/>
            <a:stretch/>
          </p:blipFill>
          <p:spPr>
            <a:xfrm>
              <a:off x="8869987" y="860887"/>
              <a:ext cx="991274" cy="878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Shape 144"/>
            <p:cNvPicPr preferRelativeResize="0"/>
            <p:nvPr/>
          </p:nvPicPr>
          <p:blipFill rotWithShape="1">
            <a:blip r:embed="rId9">
              <a:alphaModFix/>
            </a:blip>
            <a:srcRect l="5799" t="81419" r="6466" b="6768"/>
            <a:stretch/>
          </p:blipFill>
          <p:spPr>
            <a:xfrm>
              <a:off x="8766275" y="1739852"/>
              <a:ext cx="1198749" cy="161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3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t="10143" b="16088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730050" y="1411875"/>
            <a:ext cx="8831400" cy="1164900"/>
          </a:xfrm>
          <a:prstGeom prst="rect">
            <a:avLst/>
          </a:prstGeom>
          <a:solidFill>
            <a:srgbClr val="CFE2F3"/>
          </a:solidFill>
          <a:ln w="762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3D85C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3D85C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4099500" y="1411875"/>
            <a:ext cx="8092500" cy="116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b="1">
                <a:solidFill>
                  <a:srgbClr val="3D85C6"/>
                </a:solidFill>
                <a:latin typeface="Verdana"/>
                <a:ea typeface="Verdana"/>
                <a:cs typeface="Verdana"/>
                <a:sym typeface="Verdana"/>
              </a:rPr>
              <a:t>The Lekwungen People have gathered here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b="1">
                <a:solidFill>
                  <a:srgbClr val="3D85C6"/>
                </a:solidFill>
                <a:latin typeface="Verdana"/>
                <a:ea typeface="Verdana"/>
                <a:cs typeface="Verdana"/>
                <a:sym typeface="Verdana"/>
              </a:rPr>
              <a:t>for </a:t>
            </a:r>
            <a:r>
              <a:rPr lang="fr-CA" sz="3200">
                <a:solidFill>
                  <a:srgbClr val="000000"/>
                </a:solidFill>
                <a:latin typeface="Fredoka One"/>
                <a:ea typeface="Fredoka One"/>
                <a:cs typeface="Fredoka One"/>
                <a:sym typeface="Fredoka One"/>
              </a:rPr>
              <a:t>thousands </a:t>
            </a:r>
            <a:r>
              <a:rPr lang="fr-CA" sz="2400" b="1">
                <a:solidFill>
                  <a:srgbClr val="3D85C6"/>
                </a:solidFill>
                <a:latin typeface="Verdana"/>
                <a:ea typeface="Verdana"/>
                <a:cs typeface="Verdana"/>
                <a:sym typeface="Verdana"/>
              </a:rPr>
              <a:t>of years.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0" y="-91675"/>
            <a:ext cx="12192000" cy="129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b="1">
                <a:solidFill>
                  <a:srgbClr val="FFF2CC"/>
                </a:solidFill>
                <a:latin typeface="Fjalla One"/>
                <a:ea typeface="Fjalla One"/>
                <a:cs typeface="Fjalla One"/>
                <a:sym typeface="Fjalla One"/>
              </a:rPr>
              <a:t>About</a:t>
            </a:r>
            <a:r>
              <a:rPr lang="fr-CA" b="1">
                <a:solidFill>
                  <a:schemeClr val="accent5"/>
                </a:solidFill>
              </a:rPr>
              <a:t> </a:t>
            </a:r>
            <a:r>
              <a:rPr lang="fr-CA" sz="5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the land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t="-10" b="10"/>
          <a:stretch/>
        </p:blipFill>
        <p:spPr>
          <a:xfrm>
            <a:off x="0" y="-91675"/>
            <a:ext cx="12192000" cy="66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1425200" y="1201325"/>
            <a:ext cx="9960000" cy="136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285"/>
              <a:buFont typeface="Arial"/>
              <a:buNone/>
            </a:pPr>
            <a:r>
              <a:rPr lang="fr-CA" sz="2800">
                <a:latin typeface="Verdana"/>
                <a:ea typeface="Verdana"/>
                <a:cs typeface="Verdana"/>
                <a:sym typeface="Verdana"/>
              </a:rPr>
              <a:t>The</a:t>
            </a: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CA" sz="3600">
                <a:latin typeface="Fredoka One"/>
                <a:ea typeface="Fredoka One"/>
                <a:cs typeface="Fredoka One"/>
                <a:sym typeface="Fredoka One"/>
              </a:rPr>
              <a:t>Swengwhung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fr-CA" sz="2800">
                <a:latin typeface="Verdana"/>
                <a:ea typeface="Verdana"/>
                <a:cs typeface="Verdana"/>
                <a:sym typeface="Verdana"/>
              </a:rPr>
              <a:t>tribe traditionally occupied this peninsula. Their descendants now make up </a:t>
            </a:r>
          </a:p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285"/>
              <a:buFont typeface="Arial"/>
              <a:buNone/>
            </a:pPr>
            <a:r>
              <a:rPr lang="fr-CA" sz="2800">
                <a:latin typeface="Verdana"/>
                <a:ea typeface="Verdana"/>
                <a:cs typeface="Verdana"/>
                <a:sym typeface="Verdana"/>
              </a:rPr>
              <a:t>the </a:t>
            </a:r>
            <a:r>
              <a:rPr lang="fr-CA" sz="3600">
                <a:latin typeface="Fredoka One"/>
                <a:ea typeface="Fredoka One"/>
                <a:cs typeface="Fredoka One"/>
                <a:sym typeface="Fredoka One"/>
              </a:rPr>
              <a:t>Songhees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fr-CA" sz="2800">
                <a:latin typeface="Verdana"/>
                <a:ea typeface="Verdana"/>
                <a:cs typeface="Verdana"/>
                <a:sym typeface="Verdana"/>
              </a:rPr>
              <a:t>and</a:t>
            </a: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CA" sz="3600">
                <a:latin typeface="Fredoka One"/>
                <a:ea typeface="Fredoka One"/>
                <a:cs typeface="Fredoka One"/>
                <a:sym typeface="Fredoka One"/>
              </a:rPr>
              <a:t>Esquimalt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fr-CA" sz="2800">
                <a:latin typeface="Verdana"/>
                <a:ea typeface="Verdana"/>
                <a:cs typeface="Verdana"/>
                <a:sym typeface="Verdana"/>
              </a:rPr>
              <a:t>Nations.</a:t>
            </a: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4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525400" y="6488500"/>
            <a:ext cx="11609700" cy="36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fr-CA"/>
              <a:t>"Return of a War Party," 1847. Songhees village (left) and Fort Victoria (right). Painting by Paul Kane (Royal Ontario Museum)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0" y="-91675"/>
            <a:ext cx="12192000" cy="129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About</a:t>
            </a:r>
            <a:r>
              <a:rPr lang="fr-CA" b="1">
                <a:solidFill>
                  <a:schemeClr val="accent5"/>
                </a:solidFill>
              </a:rPr>
              <a:t> </a:t>
            </a: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the land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l="4879" t="6006"/>
          <a:stretch/>
        </p:blipFill>
        <p:spPr>
          <a:xfrm>
            <a:off x="431675" y="2388874"/>
            <a:ext cx="3781750" cy="349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4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4213425" y="1582025"/>
            <a:ext cx="7707900" cy="49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marR="0" lvl="0" indent="-3937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1250"/>
              <a:buFont typeface="Metamorphous"/>
              <a:buChar char="●"/>
            </a:pPr>
            <a:r>
              <a:rPr lang="fr-CA" sz="3200">
                <a:latin typeface="Fredoka One"/>
                <a:ea typeface="Fredoka One"/>
                <a:cs typeface="Fredoka One"/>
                <a:sym typeface="Fredoka One"/>
              </a:rPr>
              <a:t>Fish</a:t>
            </a:r>
            <a:r>
              <a:rPr lang="fr-CA" sz="2600">
                <a:latin typeface="Fredoka One"/>
                <a:ea typeface="Fredoka One"/>
                <a:cs typeface="Fredoka One"/>
                <a:sym typeface="Fredoka One"/>
              </a:rPr>
              <a:t> - </a:t>
            </a:r>
            <a:r>
              <a:rPr lang="fr-CA" sz="2800">
                <a:latin typeface="Fjalla One"/>
                <a:ea typeface="Fjalla One"/>
                <a:cs typeface="Fjalla One"/>
                <a:sym typeface="Fjalla One"/>
              </a:rPr>
              <a:t>salmon, herring, halibut, rockfish, lingcod, flounder, sole, smelt </a:t>
            </a:r>
          </a:p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Fredoka One"/>
              <a:ea typeface="Fredoka One"/>
              <a:cs typeface="Fredoka One"/>
              <a:sym typeface="Fredoka One"/>
            </a:endParaRPr>
          </a:p>
          <a:p>
            <a:pPr marL="4572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1250"/>
              <a:buFont typeface="Metamorphous"/>
              <a:buChar char="●"/>
            </a:pPr>
            <a:r>
              <a:rPr lang="fr-CA" sz="3200">
                <a:latin typeface="Fredoka One"/>
                <a:ea typeface="Fredoka One"/>
                <a:cs typeface="Fredoka One"/>
                <a:sym typeface="Fredoka One"/>
              </a:rPr>
              <a:t>Shellfish</a:t>
            </a:r>
            <a:r>
              <a:rPr lang="fr-CA" sz="260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fr-CA" sz="3200">
                <a:latin typeface="Fredoka One"/>
                <a:ea typeface="Fredoka One"/>
                <a:cs typeface="Fredoka One"/>
                <a:sym typeface="Fredoka One"/>
              </a:rPr>
              <a:t>-</a:t>
            </a:r>
            <a:r>
              <a:rPr lang="fr-CA" sz="260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fr-CA" sz="2800">
                <a:latin typeface="Fjalla One"/>
                <a:ea typeface="Fjalla One"/>
                <a:cs typeface="Fjalla One"/>
                <a:sym typeface="Fjalla One"/>
              </a:rPr>
              <a:t>clams, mussels, sea urchins, chitons, barnacles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Fredoka One"/>
              <a:ea typeface="Fredoka One"/>
              <a:cs typeface="Fredoka One"/>
              <a:sym typeface="Fredoka One"/>
            </a:endParaRPr>
          </a:p>
          <a:p>
            <a:pPr marL="457200" marR="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3750"/>
              <a:buFont typeface="Metamorphous"/>
              <a:buChar char="●"/>
            </a:pPr>
            <a:r>
              <a:rPr lang="fr-CA" sz="3200">
                <a:latin typeface="Fredoka One"/>
                <a:ea typeface="Fredoka One"/>
                <a:cs typeface="Fredoka One"/>
                <a:sym typeface="Fredoka One"/>
              </a:rPr>
              <a:t>Also... </a:t>
            </a:r>
            <a:r>
              <a:rPr lang="fr-CA" sz="2600"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fr-CA" sz="2800">
                <a:latin typeface="Fjalla One"/>
                <a:ea typeface="Fjalla One"/>
                <a:cs typeface="Fjalla One"/>
                <a:sym typeface="Fjalla One"/>
              </a:rPr>
              <a:t>seals, crabs, octopus, seaweed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1529900" y="0"/>
            <a:ext cx="10662000" cy="22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-69850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An abundance of </a:t>
            </a: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marine resources</a:t>
            </a: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 were traditionally harvested in this area: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b="1">
                <a:solidFill>
                  <a:srgbClr val="3D85C6"/>
                </a:solidFill>
              </a:rPr>
              <a:t>About</a:t>
            </a:r>
            <a:r>
              <a:rPr lang="fr-CA" b="1">
                <a:solidFill>
                  <a:schemeClr val="accent5"/>
                </a:solidFill>
              </a:rPr>
              <a:t> </a:t>
            </a: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the land</a:t>
            </a:r>
          </a:p>
        </p:txBody>
      </p:sp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1768" y="0"/>
            <a:ext cx="1028951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6294375" y="262150"/>
            <a:ext cx="5406900" cy="27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And to this day,</a:t>
            </a:r>
          </a:p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these waters support an incredible </a:t>
            </a:r>
          </a:p>
          <a:p>
            <a:pPr marL="0" marR="0" lvl="0" indent="-6985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28947"/>
              <a:buFont typeface="Arial"/>
              <a:buNone/>
            </a:pPr>
            <a:r>
              <a:rPr lang="fr-CA" sz="3800">
                <a:latin typeface="Fredoka One"/>
                <a:ea typeface="Fredoka One"/>
                <a:cs typeface="Fredoka One"/>
                <a:sym typeface="Fredoka One"/>
              </a:rPr>
              <a:t>biodiversity</a:t>
            </a:r>
            <a:r>
              <a:rPr lang="fr-CA" sz="3000"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1411775" y="6645000"/>
            <a:ext cx="1630200" cy="21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CA" sz="800">
                <a:solidFill>
                  <a:srgbClr val="CCCCCC"/>
                </a:solidFill>
              </a:rPr>
              <a:t>Scott Stevenson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l="14008" t="22136"/>
          <a:stretch/>
        </p:blipFill>
        <p:spPr>
          <a:xfrm>
            <a:off x="1292100" y="0"/>
            <a:ext cx="10899950" cy="65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4">
            <a:alphaModFix/>
          </a:blip>
          <a:srcRect l="29426" t="22509" r="27987" b="22734"/>
          <a:stretch/>
        </p:blipFill>
        <p:spPr>
          <a:xfrm>
            <a:off x="0" y="0"/>
            <a:ext cx="1230450" cy="158201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1447000" y="0"/>
            <a:ext cx="10745100" cy="164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42307"/>
              <a:buFont typeface="Arial"/>
              <a:buNone/>
            </a:pPr>
            <a:r>
              <a:rPr lang="fr-CA" sz="2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 Ogden Point seawall protects boats from the waves and winds that come off the open ocean.</a:t>
            </a:r>
          </a:p>
        </p:txBody>
      </p:sp>
      <p:pic>
        <p:nvPicPr>
          <p:cNvPr id="187" name="Shape 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00" y="2169299"/>
            <a:ext cx="3678849" cy="24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6916650" y="6485800"/>
            <a:ext cx="5275500" cy="37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fr-CA"/>
              <a:t>"</a:t>
            </a:r>
            <a:r>
              <a:rPr lang="fr-CA" u="sng">
                <a:solidFill>
                  <a:schemeClr val="hlink"/>
                </a:solidFill>
                <a:hlinkClick r:id="rId6"/>
              </a:rPr>
              <a:t>Ogden Point Breakwater</a:t>
            </a:r>
            <a:r>
              <a:rPr lang="fr-CA"/>
              <a:t>" (</a:t>
            </a:r>
            <a:r>
              <a:rPr lang="fr-CA" u="sng">
                <a:solidFill>
                  <a:schemeClr val="hlink"/>
                </a:solidFill>
                <a:hlinkClick r:id="rId7"/>
              </a:rPr>
              <a:t>CC BY-NC-ND 2.0</a:t>
            </a:r>
            <a:r>
              <a:rPr lang="fr-CA"/>
              <a:t>) by  </a:t>
            </a:r>
            <a:r>
              <a:rPr lang="fr-CA" u="sng">
                <a:solidFill>
                  <a:schemeClr val="hlink"/>
                </a:solidFill>
                <a:hlinkClick r:id="rId8"/>
              </a:rPr>
              <a:t>TylerIngram</a:t>
            </a:r>
            <a:r>
              <a:rPr lang="fr-CA"/>
              <a:t> 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1292100" y="1411125"/>
            <a:ext cx="10860600" cy="101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fr-CA" b="1">
                <a:solidFill>
                  <a:srgbClr val="3D85C6"/>
                </a:solidFill>
                <a:latin typeface="Fjalla One"/>
                <a:ea typeface="Fjalla One"/>
                <a:cs typeface="Fjalla One"/>
                <a:sym typeface="Fjalla One"/>
              </a:rPr>
              <a:t>The</a:t>
            </a:r>
            <a:r>
              <a:rPr lang="fr-CA" b="1">
                <a:solidFill>
                  <a:srgbClr val="3D85C6"/>
                </a:solidFill>
              </a:rPr>
              <a:t> </a:t>
            </a:r>
            <a:r>
              <a:rPr lang="fr-CA" sz="5400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rPr>
              <a:t>dive site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456</Words>
  <Application>Microsoft Office PowerPoint</Application>
  <PresentationFormat>Custom</PresentationFormat>
  <Paragraphs>83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Monoton</vt:lpstr>
      <vt:lpstr>Metamorphous</vt:lpstr>
      <vt:lpstr>Fredoka One</vt:lpstr>
      <vt:lpstr>Calibri</vt:lpstr>
      <vt:lpstr>Fjalla One</vt:lpstr>
      <vt:lpstr>Lobster</vt:lpstr>
      <vt:lpstr>Verdana</vt:lpstr>
      <vt:lpstr>Questrial</vt:lpstr>
      <vt:lpstr>Comic Sans MS</vt:lpstr>
      <vt:lpstr>Thème Office</vt:lpstr>
      <vt:lpstr>Emerald Forest  </vt:lpstr>
      <vt:lpstr>Watch a preview</vt:lpstr>
      <vt:lpstr>Where are we diving? </vt:lpstr>
      <vt:lpstr>PowerPoint Presentation</vt:lpstr>
      <vt:lpstr>About the land</vt:lpstr>
      <vt:lpstr>About the land</vt:lpstr>
      <vt:lpstr>PowerPoint Presentation</vt:lpstr>
      <vt:lpstr>About the land</vt:lpstr>
      <vt:lpstr>The dive site</vt:lpstr>
      <vt:lpstr>The dive site</vt:lpstr>
      <vt:lpstr>PowerPoint Presentation</vt:lpstr>
      <vt:lpstr>PowerPoint Presentation</vt:lpstr>
      <vt:lpstr>What lives there?</vt:lpstr>
      <vt:lpstr>PowerPoint Presentation</vt:lpstr>
      <vt:lpstr>Why are we going there?</vt:lpstr>
      <vt:lpstr>How are we getting there?</vt:lpstr>
      <vt:lpstr>Who are we sending?</vt:lpstr>
      <vt:lpstr>Who are we sending?</vt:lpstr>
      <vt:lpstr>Prepare your dive:   Fill out a Live Dive Log</vt:lpstr>
      <vt:lpstr>What’s Next?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Emerald Forest  </dc:title>
  <dc:creator>Maeva</dc:creator>
  <cp:lastModifiedBy>Maeva</cp:lastModifiedBy>
  <cp:revision>1</cp:revision>
  <dcterms:modified xsi:type="dcterms:W3CDTF">2016-05-31T03:57:44Z</dcterms:modified>
</cp:coreProperties>
</file>